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3" r:id="rId9"/>
    <p:sldId id="264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81" r:id="rId18"/>
    <p:sldId id="282" r:id="rId19"/>
    <p:sldId id="274" r:id="rId20"/>
    <p:sldId id="276" r:id="rId21"/>
  </p:sldIdLst>
  <p:sldSz cx="12192000" cy="6858000"/>
  <p:notesSz cx="6858000" cy="9144000"/>
  <p:embeddedFontLst>
    <p:embeddedFont>
      <p:font typeface="Pretendard" panose="02000503000000020004" pitchFamily="2" charset="-127"/>
      <p:regular r:id="rId23"/>
      <p:bold r:id="rId24"/>
    </p:embeddedFont>
    <p:embeddedFont>
      <p:font typeface="Pretendard Light" panose="02000403000000020004" pitchFamily="2" charset="-127"/>
      <p:regular r:id="rId25"/>
    </p:embeddedFont>
    <p:embeddedFont>
      <p:font typeface="Pretendard Medium" panose="02000503000000020004" pitchFamily="2" charset="-127"/>
      <p:regular r:id="rId26"/>
    </p:embeddedFont>
    <p:embeddedFont>
      <p:font typeface="Pretendard SemiBold" panose="02000503000000020004" pitchFamily="2" charset="-12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MOhOCUWsaX0eiilXHycBVchf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FB7D78-6B84-498E-B0D6-6A381362CC6C}">
  <a:tblStyle styleId="{BAFB7D78-6B84-498E-B0D6-6A381362C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631"/>
  </p:normalViewPr>
  <p:slideViewPr>
    <p:cSldViewPr snapToGrid="0">
      <p:cViewPr>
        <p:scale>
          <a:sx n="131" d="100"/>
          <a:sy n="131" d="100"/>
        </p:scale>
        <p:origin x="8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f4ad1edd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31f4ad1edd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f4ad1edd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1f4ad1edd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f4ad1edd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31f4ad1edd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f4cbce9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수행하고자 하는 과제에 적합하다고 생각. GCN-H를 바탕으로 시간에 따라 변하는 node feature를 반영하는 모델을 구현 중에 있음.</a:t>
            </a:r>
            <a:endParaRPr/>
          </a:p>
        </p:txBody>
      </p:sp>
      <p:sp>
        <p:nvSpPr>
          <p:cNvPr id="260" name="Google Shape;260;g31f4cbce9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f4ad1edd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g31f4ad1edd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f4ad1edd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31f4ad1edd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8D7FB890-4623-C976-C0A5-3DEEECF1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f4ad1edda_0_67:notes">
            <a:extLst>
              <a:ext uri="{FF2B5EF4-FFF2-40B4-BE49-F238E27FC236}">
                <a16:creationId xmlns:a16="http://schemas.microsoft.com/office/drawing/2014/main" id="{3B6056EE-7CFB-312E-192C-5FA5807844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g31f4ad1edda_0_67:notes">
            <a:extLst>
              <a:ext uri="{FF2B5EF4-FFF2-40B4-BE49-F238E27FC236}">
                <a16:creationId xmlns:a16="http://schemas.microsoft.com/office/drawing/2014/main" id="{CC75F753-B890-BB13-7E2F-DCA45A852B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217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ced92d37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31ced92d37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f4ad1edd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1f4ad1edd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f4ad1edd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31f4ad1edd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f4ad1edd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1f4ad1edd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0cf22e5c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320cf22e5c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0cf22e5c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20cf22e5c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0cf22e5c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20cf22e5c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datasets/maksbasher/ufc-complete-dataset-all-events-1996-2024?resource=download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그래픽, 스크린샷, 폰트, 그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1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2286151" y="2563575"/>
            <a:ext cx="7619700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48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UFC 경기 결과 예측 모델 구현</a:t>
            </a:r>
            <a:endParaRPr sz="70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2652319" y="3483177"/>
            <a:ext cx="6887362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발표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23528" y="612400"/>
            <a:ext cx="282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2024-2 인공지능프로젝트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713302" y="4952073"/>
            <a:ext cx="181336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Team6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홍여원</a:t>
            </a:r>
            <a:r>
              <a:rPr lang="ko-KR" altLang="en-US" sz="2000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ko-KR" altLang="en-US" sz="2000" dirty="0" err="1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서원렬</a:t>
            </a:r>
            <a:endParaRPr lang="en-US" altLang="ko-KR" sz="20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이일규</a:t>
            </a:r>
            <a:r>
              <a:rPr lang="ko-KR" altLang="en-US" sz="2000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이준성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조민규</a:t>
            </a:r>
            <a:r>
              <a:rPr lang="en-US" altLang="ko-KR" sz="2000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reach_diff_lineplot">
            <a:extLst>
              <a:ext uri="{FF2B5EF4-FFF2-40B4-BE49-F238E27FC236}">
                <a16:creationId xmlns:a16="http://schemas.microsoft.com/office/drawing/2014/main" id="{765FC949-3C4F-B102-AF17-9EC6E2E44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96" y="1759187"/>
            <a:ext cx="3465366" cy="282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Google Shape;195;g320cf22e5c4_0_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20cf22e5c4_0_65"/>
          <p:cNvSpPr txBox="1"/>
          <p:nvPr/>
        </p:nvSpPr>
        <p:spPr>
          <a:xfrm>
            <a:off x="428626" y="860733"/>
            <a:ext cx="209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데이터셋 시각화</a:t>
            </a:r>
            <a:endParaRPr sz="1800" b="0" i="0" u="none" strike="noStrike" cap="none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97" name="Google Shape;197;g320cf22e5c4_0_65"/>
          <p:cNvCxnSpPr/>
          <p:nvPr/>
        </p:nvCxnSpPr>
        <p:spPr>
          <a:xfrm>
            <a:off x="394705" y="830424"/>
            <a:ext cx="1140270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" name="Google Shape;198;g320cf22e5c4_0_65"/>
          <p:cNvSpPr txBox="1"/>
          <p:nvPr/>
        </p:nvSpPr>
        <p:spPr>
          <a:xfrm>
            <a:off x="394699" y="429850"/>
            <a:ext cx="1570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데이터셋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2" name="Google Shape;202;g320cf22e5c4_0_65"/>
          <p:cNvSpPr txBox="1"/>
          <p:nvPr/>
        </p:nvSpPr>
        <p:spPr>
          <a:xfrm>
            <a:off x="7348825" y="5339513"/>
            <a:ext cx="475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160;g320cf22e5c4_0_5">
            <a:extLst>
              <a:ext uri="{FF2B5EF4-FFF2-40B4-BE49-F238E27FC236}">
                <a16:creationId xmlns:a16="http://schemas.microsoft.com/office/drawing/2014/main" id="{5C7BE6DF-0811-5C00-7E9B-C25376635C22}"/>
              </a:ext>
            </a:extLst>
          </p:cNvPr>
          <p:cNvSpPr txBox="1"/>
          <p:nvPr/>
        </p:nvSpPr>
        <p:spPr>
          <a:xfrm>
            <a:off x="428626" y="1294849"/>
            <a:ext cx="11402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선수의 능력치</a:t>
            </a:r>
            <a:r>
              <a:rPr lang="en-US" altLang="ko-KR" sz="1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커리어 통계와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승률과의 상관관계</a:t>
            </a:r>
            <a:r>
              <a:rPr lang="ko-KR" altLang="en-US" sz="1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파악하여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node feature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활용할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가지를 선택</a:t>
            </a:r>
            <a:endParaRPr lang="en-US" altLang="ko-KR"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054" name="Picture 6" descr="age_diff_lineplot">
            <a:extLst>
              <a:ext uri="{FF2B5EF4-FFF2-40B4-BE49-F238E27FC236}">
                <a16:creationId xmlns:a16="http://schemas.microsoft.com/office/drawing/2014/main" id="{9BE5CF0E-4F3B-D8E7-0324-4612A6E4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1761311"/>
            <a:ext cx="3446479" cy="247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d_def_total_diff_lineplot">
            <a:extLst>
              <a:ext uri="{FF2B5EF4-FFF2-40B4-BE49-F238E27FC236}">
                <a16:creationId xmlns:a16="http://schemas.microsoft.com/office/drawing/2014/main" id="{402ADBB5-ABED-4746-90F9-39DA7D1D5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4233709"/>
            <a:ext cx="3446479" cy="2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eight_diff_lineplot">
            <a:extLst>
              <a:ext uri="{FF2B5EF4-FFF2-40B4-BE49-F238E27FC236}">
                <a16:creationId xmlns:a16="http://schemas.microsoft.com/office/drawing/2014/main" id="{90188DC1-C44B-E2C0-EDE4-F29D51239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040" y="1759187"/>
            <a:ext cx="3495820" cy="253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pM_total_diff_lineplot">
            <a:extLst>
              <a:ext uri="{FF2B5EF4-FFF2-40B4-BE49-F238E27FC236}">
                <a16:creationId xmlns:a16="http://schemas.microsoft.com/office/drawing/2014/main" id="{DC9766C6-A415-0FF6-D1E5-1D6C981E8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146" y="4276151"/>
            <a:ext cx="3465366" cy="247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2EC8B-A32D-91A3-F822-25731EE24517}"/>
              </a:ext>
            </a:extLst>
          </p:cNvPr>
          <p:cNvSpPr txBox="1"/>
          <p:nvPr/>
        </p:nvSpPr>
        <p:spPr>
          <a:xfrm>
            <a:off x="3102608" y="1953500"/>
            <a:ext cx="6558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C6A1B-0276-2C5E-AC2F-85299C1C08FF}"/>
              </a:ext>
            </a:extLst>
          </p:cNvPr>
          <p:cNvSpPr txBox="1"/>
          <p:nvPr/>
        </p:nvSpPr>
        <p:spPr>
          <a:xfrm>
            <a:off x="6789456" y="1953499"/>
            <a:ext cx="6558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체중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E566E-FB3E-1CC2-9464-5C092721C8FC}"/>
              </a:ext>
            </a:extLst>
          </p:cNvPr>
          <p:cNvSpPr txBox="1"/>
          <p:nvPr/>
        </p:nvSpPr>
        <p:spPr>
          <a:xfrm>
            <a:off x="10508289" y="1948534"/>
            <a:ext cx="6558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리치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B99EA-3919-FBFB-9C16-AD3BA051B83E}"/>
              </a:ext>
            </a:extLst>
          </p:cNvPr>
          <p:cNvSpPr txBox="1"/>
          <p:nvPr/>
        </p:nvSpPr>
        <p:spPr>
          <a:xfrm>
            <a:off x="2277836" y="4428832"/>
            <a:ext cx="148060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테이크다운</a:t>
            </a:r>
            <a:r>
              <a:rPr lang="ko-KR" altLang="en-US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방어율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DF14B-7181-C86F-5E6C-F60515B08F6A}"/>
              </a:ext>
            </a:extLst>
          </p:cNvPr>
          <p:cNvSpPr txBox="1"/>
          <p:nvPr/>
        </p:nvSpPr>
        <p:spPr>
          <a:xfrm>
            <a:off x="9358211" y="4457370"/>
            <a:ext cx="1795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SApM</a:t>
            </a:r>
            <a:r>
              <a:rPr lang="en-US" altLang="ko-KR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분당 흡수 타격</a:t>
            </a:r>
            <a:endParaRPr lang="ko-KR" altLang="en-US" dirty="0"/>
          </a:p>
        </p:txBody>
      </p:sp>
      <p:pic>
        <p:nvPicPr>
          <p:cNvPr id="2050" name="Picture 2" descr="SLpM_total_diff_lineplot">
            <a:extLst>
              <a:ext uri="{FF2B5EF4-FFF2-40B4-BE49-F238E27FC236}">
                <a16:creationId xmlns:a16="http://schemas.microsoft.com/office/drawing/2014/main" id="{406015FA-6256-00A2-020E-B3BBB9DC7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43" y="4233709"/>
            <a:ext cx="3465367" cy="2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8A5956-3720-FD76-D043-FE9CA5314028}"/>
              </a:ext>
            </a:extLst>
          </p:cNvPr>
          <p:cNvSpPr txBox="1"/>
          <p:nvPr/>
        </p:nvSpPr>
        <p:spPr>
          <a:xfrm>
            <a:off x="5609157" y="4434564"/>
            <a:ext cx="18130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SLpM</a:t>
            </a:r>
            <a:r>
              <a:rPr lang="en-US" altLang="ko-KR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분당 유효 타격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31f4ad1edda_0_38" descr="그래픽, 그린, 스크린샷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g31f4ad1edda_0_38"/>
          <p:cNvCxnSpPr/>
          <p:nvPr/>
        </p:nvCxnSpPr>
        <p:spPr>
          <a:xfrm>
            <a:off x="8327355" y="914400"/>
            <a:ext cx="0" cy="50418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7" name="Google Shape;227;g31f4ad1edda_0_38"/>
          <p:cNvSpPr txBox="1"/>
          <p:nvPr/>
        </p:nvSpPr>
        <p:spPr>
          <a:xfrm>
            <a:off x="6647331" y="1135549"/>
            <a:ext cx="1838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sz="150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28" name="Google Shape;228;g31f4ad1edda_0_38"/>
          <p:cNvSpPr txBox="1"/>
          <p:nvPr/>
        </p:nvSpPr>
        <p:spPr>
          <a:xfrm>
            <a:off x="8337350" y="3303025"/>
            <a:ext cx="3731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구현 및 성능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9" name="Google Shape;229;g31f4ad1edda_0_38"/>
          <p:cNvSpPr/>
          <p:nvPr/>
        </p:nvSpPr>
        <p:spPr>
          <a:xfrm>
            <a:off x="8327355" y="1035697"/>
            <a:ext cx="1210200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31f4ad1edda_0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1f4ad1edda_0_94"/>
          <p:cNvSpPr txBox="1"/>
          <p:nvPr/>
        </p:nvSpPr>
        <p:spPr>
          <a:xfrm>
            <a:off x="428626" y="860733"/>
            <a:ext cx="209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전처리</a:t>
            </a:r>
            <a:endParaRPr sz="1800" b="0" i="0" u="none" strike="noStrike" cap="none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237" name="Google Shape;237;g31f4ad1edda_0_94"/>
          <p:cNvCxnSpPr/>
          <p:nvPr/>
        </p:nvCxnSpPr>
        <p:spPr>
          <a:xfrm>
            <a:off x="394705" y="830424"/>
            <a:ext cx="1140270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" name="Google Shape;238;g31f4ad1edda_0_94"/>
          <p:cNvSpPr txBox="1"/>
          <p:nvPr/>
        </p:nvSpPr>
        <p:spPr>
          <a:xfrm>
            <a:off x="394701" y="429850"/>
            <a:ext cx="3148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모델 구현 및 성능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40" name="Google Shape;240;g31f4ad1edda_0_94"/>
          <p:cNvPicPr preferRelativeResize="0"/>
          <p:nvPr/>
        </p:nvPicPr>
        <p:blipFill rotWithShape="1">
          <a:blip r:embed="rId4">
            <a:alphaModFix/>
          </a:blip>
          <a:srcRect t="8444" b="37110"/>
          <a:stretch/>
        </p:blipFill>
        <p:spPr>
          <a:xfrm>
            <a:off x="6010200" y="2414700"/>
            <a:ext cx="6181801" cy="24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1f4ad1edda_0_94"/>
          <p:cNvPicPr preferRelativeResize="0"/>
          <p:nvPr/>
        </p:nvPicPr>
        <p:blipFill rotWithShape="1">
          <a:blip r:embed="rId4">
            <a:alphaModFix/>
          </a:blip>
          <a:srcRect t="79960"/>
          <a:stretch/>
        </p:blipFill>
        <p:spPr>
          <a:xfrm>
            <a:off x="6010200" y="4825917"/>
            <a:ext cx="6181801" cy="9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1f4ad1edda_0_94"/>
          <p:cNvSpPr txBox="1"/>
          <p:nvPr/>
        </p:nvSpPr>
        <p:spPr>
          <a:xfrm>
            <a:off x="349250" y="1909000"/>
            <a:ext cx="59604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 15가지 선수 특성 (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height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weight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reach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stance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age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SLpM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sig_str_acc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SApM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str_def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td_avg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td_acc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td_def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sub_avg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wins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losses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)을 선택하여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node_feature로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활용</a:t>
            </a: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결측치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제거 &amp;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stance를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one-hot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encoding</a:t>
            </a: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3) 체급별 분류 (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Lightweight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Middleweight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등)</a:t>
            </a: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4) 각 선수를 노드로 표현, 각 경기를 양방향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엣지로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표현</a:t>
            </a: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5)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edge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index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[fighter1, fighter2],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label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0</a:t>
            </a: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6) </a:t>
            </a:r>
            <a:r>
              <a:rPr lang="ko-KR" sz="16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Red</a:t>
            </a:r>
            <a:r>
              <a:rPr lang="ko-KR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측의 승리가 많은 편향성을 제거</a:t>
            </a: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3" name="Google Shape;243;g31f4ad1edda_0_94"/>
          <p:cNvSpPr txBox="1"/>
          <p:nvPr/>
        </p:nvSpPr>
        <p:spPr>
          <a:xfrm>
            <a:off x="7601100" y="1908988"/>
            <a:ext cx="30000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여성 플라이급 그래프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f4ad1edda_0_48"/>
          <p:cNvSpPr txBox="1"/>
          <p:nvPr/>
        </p:nvSpPr>
        <p:spPr>
          <a:xfrm>
            <a:off x="6426222" y="1844530"/>
            <a:ext cx="375073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GCN </a:t>
            </a:r>
            <a:r>
              <a:rPr lang="ko-KR" sz="1800" dirty="0" err="1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Convolution</a:t>
            </a:r>
            <a:r>
              <a:rPr lang="ko-KR" sz="1800" dirty="0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layers</a:t>
            </a:r>
            <a:endParaRPr lang="en-US" altLang="ko-KR" sz="1800" dirty="0">
              <a:solidFill>
                <a:schemeClr val="dk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Input: node features, edge index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49" name="Google Shape;249;g31f4ad1edda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1f4ad1edda_0_48"/>
          <p:cNvSpPr txBox="1"/>
          <p:nvPr/>
        </p:nvSpPr>
        <p:spPr>
          <a:xfrm>
            <a:off x="428626" y="860733"/>
            <a:ext cx="209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제안 GNN 구조</a:t>
            </a:r>
            <a:endParaRPr sz="1800" b="0" i="0" u="none" strike="noStrike" cap="none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251" name="Google Shape;251;g31f4ad1edda_0_48"/>
          <p:cNvCxnSpPr/>
          <p:nvPr/>
        </p:nvCxnSpPr>
        <p:spPr>
          <a:xfrm>
            <a:off x="394705" y="830424"/>
            <a:ext cx="1140270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" name="Google Shape;252;g31f4ad1edda_0_48"/>
          <p:cNvSpPr txBox="1"/>
          <p:nvPr/>
        </p:nvSpPr>
        <p:spPr>
          <a:xfrm>
            <a:off x="394701" y="429850"/>
            <a:ext cx="3148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모델 구현 및 성능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4" name="Google Shape;254;g31f4ad1edda_0_48"/>
          <p:cNvSpPr txBox="1"/>
          <p:nvPr/>
        </p:nvSpPr>
        <p:spPr>
          <a:xfrm>
            <a:off x="6452598" y="3011330"/>
            <a:ext cx="3891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Sequential</a:t>
            </a:r>
            <a:r>
              <a:rPr lang="ko-KR" sz="1800" dirty="0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layer</a:t>
            </a:r>
            <a:endParaRPr lang="en-US" sz="1800" dirty="0">
              <a:solidFill>
                <a:schemeClr val="dk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Output: 0~1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55" name="Google Shape;255;g31f4ad1edda_0_48"/>
          <p:cNvPicPr preferRelativeResize="0"/>
          <p:nvPr/>
        </p:nvPicPr>
        <p:blipFill rotWithShape="1">
          <a:blip r:embed="rId4">
            <a:alphaModFix/>
          </a:blip>
          <a:srcRect r="16756" b="68745"/>
          <a:stretch/>
        </p:blipFill>
        <p:spPr>
          <a:xfrm>
            <a:off x="492346" y="1485388"/>
            <a:ext cx="5222426" cy="20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1f4ad1edda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46" y="1261224"/>
            <a:ext cx="5422071" cy="4322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1f4ad1edda_0_48"/>
          <p:cNvSpPr txBox="1"/>
          <p:nvPr/>
        </p:nvSpPr>
        <p:spPr>
          <a:xfrm>
            <a:off x="5985751" y="1223435"/>
            <a:ext cx="61284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그래프 구조를 학습하고, 두 노드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임베딩으로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엣지를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예측하는 모델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431330-D86F-1E66-0707-7F8330A3297B}"/>
              </a:ext>
            </a:extLst>
          </p:cNvPr>
          <p:cNvSpPr/>
          <p:nvPr/>
        </p:nvSpPr>
        <p:spPr>
          <a:xfrm>
            <a:off x="5972140" y="1661166"/>
            <a:ext cx="305445" cy="9905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933AB8-0DFD-5A23-9AC1-15E994F838A1}"/>
              </a:ext>
            </a:extLst>
          </p:cNvPr>
          <p:cNvSpPr/>
          <p:nvPr/>
        </p:nvSpPr>
        <p:spPr>
          <a:xfrm>
            <a:off x="5957375" y="1561896"/>
            <a:ext cx="153450" cy="1397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E5A8B-41A8-A565-337E-D48066885F5E}"/>
              </a:ext>
            </a:extLst>
          </p:cNvPr>
          <p:cNvSpPr/>
          <p:nvPr/>
        </p:nvSpPr>
        <p:spPr>
          <a:xfrm>
            <a:off x="5972140" y="2959377"/>
            <a:ext cx="305445" cy="2567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5CD543-DCC8-E485-523E-5F1DB0EE4296}"/>
              </a:ext>
            </a:extLst>
          </p:cNvPr>
          <p:cNvSpPr/>
          <p:nvPr/>
        </p:nvSpPr>
        <p:spPr>
          <a:xfrm>
            <a:off x="5957375" y="2916892"/>
            <a:ext cx="153450" cy="290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Google Shape;254;g31f4ad1edda_0_48">
            <a:extLst>
              <a:ext uri="{FF2B5EF4-FFF2-40B4-BE49-F238E27FC236}">
                <a16:creationId xmlns:a16="http://schemas.microsoft.com/office/drawing/2014/main" id="{E4454484-BCBB-5570-D63D-95E079A90230}"/>
              </a:ext>
            </a:extLst>
          </p:cNvPr>
          <p:cNvSpPr txBox="1"/>
          <p:nvPr/>
        </p:nvSpPr>
        <p:spPr>
          <a:xfrm>
            <a:off x="7571376" y="4077335"/>
            <a:ext cx="370622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복잡도 증가를 통한 성능 향상 결과</a:t>
            </a:r>
            <a:endParaRPr lang="en-US" altLang="ko-KR"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C947D39-320F-560C-62B0-F670C16E0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85319"/>
              </p:ext>
            </p:extLst>
          </p:nvPr>
        </p:nvGraphicFramePr>
        <p:xfrm>
          <a:off x="7051906" y="4486140"/>
          <a:ext cx="4342424" cy="15414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4961">
                  <a:extLst>
                    <a:ext uri="{9D8B030D-6E8A-4147-A177-3AD203B41FA5}">
                      <a16:colId xmlns:a16="http://schemas.microsoft.com/office/drawing/2014/main" val="1102676046"/>
                    </a:ext>
                  </a:extLst>
                </a:gridCol>
                <a:gridCol w="1025813">
                  <a:extLst>
                    <a:ext uri="{9D8B030D-6E8A-4147-A177-3AD203B41FA5}">
                      <a16:colId xmlns:a16="http://schemas.microsoft.com/office/drawing/2014/main" val="1450366450"/>
                    </a:ext>
                  </a:extLst>
                </a:gridCol>
                <a:gridCol w="1132175">
                  <a:extLst>
                    <a:ext uri="{9D8B030D-6E8A-4147-A177-3AD203B41FA5}">
                      <a16:colId xmlns:a16="http://schemas.microsoft.com/office/drawing/2014/main" val="2847857624"/>
                    </a:ext>
                  </a:extLst>
                </a:gridCol>
                <a:gridCol w="1119475">
                  <a:extLst>
                    <a:ext uri="{9D8B030D-6E8A-4147-A177-3AD203B41FA5}">
                      <a16:colId xmlns:a16="http://schemas.microsoft.com/office/drawing/2014/main" val="2825542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Lightweight</a:t>
                      </a:r>
                      <a:endParaRPr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Welterweight</a:t>
                      </a:r>
                      <a:endParaRPr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Heavyweight</a:t>
                      </a:r>
                      <a:endParaRPr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677385"/>
                  </a:ext>
                </a:extLst>
              </a:tr>
              <a:tr h="57827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복잡도 증가 전 </a:t>
                      </a: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Accuracy</a:t>
                      </a:r>
                      <a:endParaRPr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0.5702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0.5975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0.6228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713720058"/>
                  </a:ext>
                </a:extLst>
              </a:tr>
              <a:tr h="57827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복잡도 증가 후 </a:t>
                      </a:r>
                      <a:r>
                        <a:rPr lang="en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Accuracy</a:t>
                      </a:r>
                    </a:p>
                  </a:txBody>
                  <a:tcPr marL="91425" marR="91425" marT="91425" marB="914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0.6017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0.6102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0.5439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948800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31f4cbce97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1f4cbce97e_0_0"/>
          <p:cNvSpPr txBox="1"/>
          <p:nvPr/>
        </p:nvSpPr>
        <p:spPr>
          <a:xfrm>
            <a:off x="428623" y="860725"/>
            <a:ext cx="6180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6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K-fold를 이용한 최적의 Hyper-parameter 탐색</a:t>
            </a:r>
            <a:endParaRPr sz="1800" b="0" i="0" u="none" strike="noStrike" cap="none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265" name="Google Shape;265;g31f4cbce97e_0_0"/>
          <p:cNvCxnSpPr/>
          <p:nvPr/>
        </p:nvCxnSpPr>
        <p:spPr>
          <a:xfrm>
            <a:off x="394705" y="830424"/>
            <a:ext cx="1140270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g31f4cbce97e_0_0"/>
          <p:cNvSpPr txBox="1"/>
          <p:nvPr/>
        </p:nvSpPr>
        <p:spPr>
          <a:xfrm>
            <a:off x="394678" y="429847"/>
            <a:ext cx="6868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모델 구현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8" name="Google Shape;268;g31f4cbce97e_0_0"/>
          <p:cNvSpPr txBox="1"/>
          <p:nvPr/>
        </p:nvSpPr>
        <p:spPr>
          <a:xfrm>
            <a:off x="394678" y="1362587"/>
            <a:ext cx="1036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K-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Fold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교차 검증(K=5)을 통해 체급별 최적의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learning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rate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hidden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channel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수,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dropout을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조사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9" name="Google Shape;269;g31f4cbce97e_0_0"/>
          <p:cNvSpPr txBox="1"/>
          <p:nvPr/>
        </p:nvSpPr>
        <p:spPr>
          <a:xfrm>
            <a:off x="1502049" y="1856627"/>
            <a:ext cx="3739200" cy="9234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Learning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rate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0.01, 0.001, 0.0001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hidden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channels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8, 16, 32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Dropout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0.2, 0.3, 0.5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70" name="Google Shape;270;g31f4cbce97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00" y="2891500"/>
            <a:ext cx="5828352" cy="38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1f4cbce97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525" y="3015550"/>
            <a:ext cx="5187676" cy="371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1f4cbce97e_0_0"/>
          <p:cNvSpPr/>
          <p:nvPr/>
        </p:nvSpPr>
        <p:spPr>
          <a:xfrm>
            <a:off x="4345350" y="3205125"/>
            <a:ext cx="848100" cy="333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3" name="Google Shape;273;g31f4cbce97e_0_0"/>
          <p:cNvSpPr/>
          <p:nvPr/>
        </p:nvSpPr>
        <p:spPr>
          <a:xfrm>
            <a:off x="10290500" y="3338100"/>
            <a:ext cx="848100" cy="333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4" name="Google Shape;274;g31f4cbce97e_0_0"/>
          <p:cNvSpPr txBox="1"/>
          <p:nvPr/>
        </p:nvSpPr>
        <p:spPr>
          <a:xfrm>
            <a:off x="6816354" y="1843359"/>
            <a:ext cx="3040500" cy="92328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Learning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rate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sz="1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0.01</a:t>
            </a:r>
            <a:endParaRPr sz="1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hidden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channels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sz="1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sz="1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Dropout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sz="1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0.2</a:t>
            </a:r>
            <a:endParaRPr sz="1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5" name="Google Shape;275;g31f4cbce97e_0_0"/>
          <p:cNvSpPr/>
          <p:nvPr/>
        </p:nvSpPr>
        <p:spPr>
          <a:xfrm>
            <a:off x="5674001" y="2203204"/>
            <a:ext cx="8001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Google Shape;268;g31f4cbce97e_0_0">
            <a:extLst>
              <a:ext uri="{FF2B5EF4-FFF2-40B4-BE49-F238E27FC236}">
                <a16:creationId xmlns:a16="http://schemas.microsoft.com/office/drawing/2014/main" id="{CB2907A6-07DB-D6D8-1E88-46384C072416}"/>
              </a:ext>
            </a:extLst>
          </p:cNvPr>
          <p:cNvSpPr txBox="1"/>
          <p:nvPr/>
        </p:nvSpPr>
        <p:spPr>
          <a:xfrm>
            <a:off x="5628751" y="1957049"/>
            <a:ext cx="800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교차검증</a:t>
            </a:r>
            <a:endParaRPr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31f4ad1edda_0_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31f4ad1edda_0_67"/>
          <p:cNvSpPr txBox="1"/>
          <p:nvPr/>
        </p:nvSpPr>
        <p:spPr>
          <a:xfrm>
            <a:off x="428626" y="860733"/>
            <a:ext cx="209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성능 비교</a:t>
            </a:r>
            <a:endParaRPr sz="1800" b="0" i="0" u="none" strike="noStrike" cap="none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282" name="Google Shape;282;g31f4ad1edda_0_67"/>
          <p:cNvCxnSpPr/>
          <p:nvPr/>
        </p:nvCxnSpPr>
        <p:spPr>
          <a:xfrm>
            <a:off x="394705" y="830424"/>
            <a:ext cx="1140270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g31f4ad1edda_0_67"/>
          <p:cNvSpPr txBox="1"/>
          <p:nvPr/>
        </p:nvSpPr>
        <p:spPr>
          <a:xfrm>
            <a:off x="394701" y="429850"/>
            <a:ext cx="3148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모델 구현 및 성능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6" name="Google Shape;286;g31f4ad1edda_0_67"/>
          <p:cNvSpPr txBox="1"/>
          <p:nvPr/>
        </p:nvSpPr>
        <p:spPr>
          <a:xfrm>
            <a:off x="394701" y="1790919"/>
            <a:ext cx="618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Accuracy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비교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(Train : Validation : Test = 6 : 2 : 2)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7" name="Google Shape;287;g31f4ad1edda_0_67"/>
          <p:cNvSpPr txBox="1"/>
          <p:nvPr/>
        </p:nvSpPr>
        <p:spPr>
          <a:xfrm>
            <a:off x="247849" y="5362452"/>
            <a:ext cx="868620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SVM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보다 높은 성능을 달성하였으나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나머지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베이스라인보다는 대부분 성능이 낮았음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Women’s Flyweight</a:t>
            </a:r>
            <a:r>
              <a:rPr lang="ko-KR" altLang="en-US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대해서는 최고 성능을 달성함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" name="Google Shape;258;g31f4ad1edda_0_67">
            <a:extLst>
              <a:ext uri="{FF2B5EF4-FFF2-40B4-BE49-F238E27FC236}">
                <a16:creationId xmlns:a16="http://schemas.microsoft.com/office/drawing/2014/main" id="{524E1E14-AADF-DA73-F0BE-65C50528FB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024242"/>
              </p:ext>
            </p:extLst>
          </p:nvPr>
        </p:nvGraphicFramePr>
        <p:xfrm>
          <a:off x="247849" y="2416340"/>
          <a:ext cx="11833904" cy="26181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0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00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Lightweight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Welterweight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Middleweight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Light</a:t>
                      </a: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heavyweight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Heavyweight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Women’s</a:t>
                      </a: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Strawweight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Women’s</a:t>
                      </a: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Flyweight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Women’s</a:t>
                      </a: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Bantamweight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RandomForest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0.6811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0.7460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0.7398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0.7576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0.8496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0.6441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0.5909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0.7000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LogisticRegression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0.7638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0.7944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0.7551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0.6591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0.7594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0.6880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0.5909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0.7750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SVM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0.6299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0.5565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0.5459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0.5379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0.5564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0.6441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0.4773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0.6500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XGBoost</a:t>
                      </a:r>
                      <a:endParaRPr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0.7008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0.7258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0.7143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0.7348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0.8195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0.5424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0.5455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0.7750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GNN (</a:t>
                      </a:r>
                      <a:r>
                        <a:rPr lang="ko-KR" b="1" i="0" dirty="0" err="1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Ours</a:t>
                      </a: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)</a:t>
                      </a:r>
                      <a:endParaRPr b="1" i="0" dirty="0">
                        <a:solidFill>
                          <a:schemeClr val="dk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0.6612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0.6498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0.6409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0.6066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0.6087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0.5818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rgbClr val="0A61EC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0.6190</a:t>
                      </a:r>
                      <a:endParaRPr b="1" i="0" dirty="0">
                        <a:solidFill>
                          <a:srgbClr val="0A61EC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rgbClr val="FF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0.5405</a:t>
                      </a:r>
                      <a:endParaRPr b="1" i="0" dirty="0">
                        <a:solidFill>
                          <a:srgbClr val="FF0000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31f4ad1edda_0_57" descr="그래픽, 그린, 스크린샷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g31f4ad1edda_0_57"/>
          <p:cNvCxnSpPr/>
          <p:nvPr/>
        </p:nvCxnSpPr>
        <p:spPr>
          <a:xfrm>
            <a:off x="8327355" y="914400"/>
            <a:ext cx="0" cy="50418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g31f4ad1edda_0_57"/>
          <p:cNvSpPr txBox="1"/>
          <p:nvPr/>
        </p:nvSpPr>
        <p:spPr>
          <a:xfrm>
            <a:off x="6647331" y="1135549"/>
            <a:ext cx="1838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sz="150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5" name="Google Shape;295;g31f4ad1edda_0_57"/>
          <p:cNvSpPr txBox="1"/>
          <p:nvPr/>
        </p:nvSpPr>
        <p:spPr>
          <a:xfrm>
            <a:off x="8337350" y="3303025"/>
            <a:ext cx="3731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 분석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6" name="Google Shape;296;g31f4ad1edda_0_57"/>
          <p:cNvSpPr/>
          <p:nvPr/>
        </p:nvSpPr>
        <p:spPr>
          <a:xfrm>
            <a:off x="8327355" y="1035697"/>
            <a:ext cx="1210200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589DA216-A23E-E6EC-9D61-CEA97FDDF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31f4ad1edda_0_67">
            <a:extLst>
              <a:ext uri="{FF2B5EF4-FFF2-40B4-BE49-F238E27FC236}">
                <a16:creationId xmlns:a16="http://schemas.microsoft.com/office/drawing/2014/main" id="{AF6342E4-779D-4922-D88E-6A6B2F77CB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31f4ad1edda_0_67">
            <a:extLst>
              <a:ext uri="{FF2B5EF4-FFF2-40B4-BE49-F238E27FC236}">
                <a16:creationId xmlns:a16="http://schemas.microsoft.com/office/drawing/2014/main" id="{D24DE8D7-8D7C-0620-46DD-87C7FB2A9AE2}"/>
              </a:ext>
            </a:extLst>
          </p:cNvPr>
          <p:cNvSpPr txBox="1"/>
          <p:nvPr/>
        </p:nvSpPr>
        <p:spPr>
          <a:xfrm>
            <a:off x="428626" y="860733"/>
            <a:ext cx="209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 분석</a:t>
            </a:r>
            <a:endParaRPr sz="1800" b="0" i="0" u="none" strike="noStrike" cap="none" dirty="0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282" name="Google Shape;282;g31f4ad1edda_0_67">
            <a:extLst>
              <a:ext uri="{FF2B5EF4-FFF2-40B4-BE49-F238E27FC236}">
                <a16:creationId xmlns:a16="http://schemas.microsoft.com/office/drawing/2014/main" id="{4D8C729A-D950-0C0A-8EB9-07129DD1656D}"/>
              </a:ext>
            </a:extLst>
          </p:cNvPr>
          <p:cNvCxnSpPr/>
          <p:nvPr/>
        </p:nvCxnSpPr>
        <p:spPr>
          <a:xfrm>
            <a:off x="394705" y="830424"/>
            <a:ext cx="1140270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g31f4ad1edda_0_67">
            <a:extLst>
              <a:ext uri="{FF2B5EF4-FFF2-40B4-BE49-F238E27FC236}">
                <a16:creationId xmlns:a16="http://schemas.microsoft.com/office/drawing/2014/main" id="{E966178B-2B16-C171-ABBF-7ED637018202}"/>
              </a:ext>
            </a:extLst>
          </p:cNvPr>
          <p:cNvSpPr txBox="1"/>
          <p:nvPr/>
        </p:nvSpPr>
        <p:spPr>
          <a:xfrm>
            <a:off x="394701" y="429850"/>
            <a:ext cx="3148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sz="2200" dirty="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200" dirty="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 분석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6" name="Google Shape;286;g31f4ad1edda_0_67">
            <a:extLst>
              <a:ext uri="{FF2B5EF4-FFF2-40B4-BE49-F238E27FC236}">
                <a16:creationId xmlns:a16="http://schemas.microsoft.com/office/drawing/2014/main" id="{A7B7F993-5E90-1509-DE6E-8569B7E5562B}"/>
              </a:ext>
            </a:extLst>
          </p:cNvPr>
          <p:cNvSpPr txBox="1"/>
          <p:nvPr/>
        </p:nvSpPr>
        <p:spPr>
          <a:xfrm>
            <a:off x="394701" y="1430994"/>
            <a:ext cx="618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Accuracy</a:t>
            </a:r>
            <a:r>
              <a:rPr lang="ko-KR" altLang="en-US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Red 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승률과의 비교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" name="Google Shape;258;g31f4ad1edda_0_67">
            <a:extLst>
              <a:ext uri="{FF2B5EF4-FFF2-40B4-BE49-F238E27FC236}">
                <a16:creationId xmlns:a16="http://schemas.microsoft.com/office/drawing/2014/main" id="{9278CE47-067C-9BAF-137E-E77F673F2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83975"/>
              </p:ext>
            </p:extLst>
          </p:nvPr>
        </p:nvGraphicFramePr>
        <p:xfrm>
          <a:off x="247849" y="1888659"/>
          <a:ext cx="11833904" cy="3028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0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00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Lightweight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Welterweight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Middleweight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Light</a:t>
                      </a: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heavyweight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Heavyweight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Women’s</a:t>
                      </a: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Strawweight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Women’s</a:t>
                      </a: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Flyweight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Women’s</a:t>
                      </a: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Bantamweight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RandomForest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0.6811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0.7460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0.7398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0.7576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0.8496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0.6441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0.5909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0.7000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LogisticRegression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0.7638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0.7944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0.7551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0.6591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0.7594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0.6880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0.5909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0.7750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SVM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0.6299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0.5565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0.5459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0.5379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0.5564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0.6441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0.4773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0.6500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XGBoost</a:t>
                      </a:r>
                      <a:endParaRPr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0.7008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0.7258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0.7143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0.7348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0.8195</a:t>
                      </a:r>
                      <a:endParaRPr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0.5424</a:t>
                      </a:r>
                      <a:endParaRPr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0.5455</a:t>
                      </a:r>
                      <a:endParaRPr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rgbClr val="0A61EC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0.7750</a:t>
                      </a:r>
                      <a:endParaRPr b="0" dirty="0">
                        <a:solidFill>
                          <a:srgbClr val="0A61E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GNN (</a:t>
                      </a:r>
                      <a:r>
                        <a:rPr lang="ko-KR" b="1" i="0" dirty="0" err="1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Ours</a:t>
                      </a: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)</a:t>
                      </a:r>
                      <a:endParaRPr b="1" i="0" dirty="0">
                        <a:solidFill>
                          <a:schemeClr val="dk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0.6612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0.6498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0.6409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0.6066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0.6087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0.5818</a:t>
                      </a:r>
                      <a:endParaRPr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rgbClr val="0A61EC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0.6190</a:t>
                      </a:r>
                      <a:endParaRPr b="1" i="0" dirty="0">
                        <a:solidFill>
                          <a:srgbClr val="0A61EC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rgbClr val="FF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0.5405</a:t>
                      </a:r>
                      <a:endParaRPr b="1" i="0" dirty="0">
                        <a:solidFill>
                          <a:srgbClr val="FF0000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 err="1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Red</a:t>
                      </a:r>
                      <a:r>
                        <a:rPr lang="ko-KR" altLang="en-US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W</a:t>
                      </a:r>
                      <a:r>
                        <a:rPr lang="ko-KR" b="1" i="0" dirty="0" err="1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in</a:t>
                      </a:r>
                      <a:r>
                        <a:rPr lang="ko-KR" altLang="en-US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R</a:t>
                      </a:r>
                      <a:r>
                        <a:rPr lang="ko-KR" b="1" i="0" dirty="0" err="1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atio</a:t>
                      </a:r>
                      <a:endParaRPr b="1" i="0" dirty="0">
                        <a:solidFill>
                          <a:schemeClr val="dk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0.6698</a:t>
                      </a:r>
                      <a:endParaRPr b="1" i="0" dirty="0">
                        <a:solidFill>
                          <a:schemeClr val="dk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0.6618</a:t>
                      </a:r>
                      <a:endParaRPr b="1" i="0" dirty="0">
                        <a:solidFill>
                          <a:schemeClr val="dk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0.6670</a:t>
                      </a:r>
                      <a:endParaRPr b="1" i="0" dirty="0">
                        <a:solidFill>
                          <a:schemeClr val="dk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0.6830</a:t>
                      </a:r>
                      <a:endParaRPr b="1" i="0" dirty="0">
                        <a:solidFill>
                          <a:schemeClr val="dk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0.7233</a:t>
                      </a:r>
                      <a:endParaRPr b="1" i="0" dirty="0">
                        <a:solidFill>
                          <a:schemeClr val="dk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0.5882</a:t>
                      </a:r>
                      <a:endParaRPr b="1" i="0" dirty="0">
                        <a:solidFill>
                          <a:schemeClr val="dk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0.5648</a:t>
                      </a:r>
                      <a:endParaRPr b="1" i="0" dirty="0">
                        <a:solidFill>
                          <a:schemeClr val="dk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i="0" dirty="0">
                          <a:solidFill>
                            <a:schemeClr val="dk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0.5685</a:t>
                      </a:r>
                      <a:endParaRPr b="1" i="0" dirty="0">
                        <a:solidFill>
                          <a:schemeClr val="dk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079167"/>
                  </a:ext>
                </a:extLst>
              </a:tr>
            </a:tbl>
          </a:graphicData>
        </a:graphic>
      </p:graphicFrame>
      <p:sp>
        <p:nvSpPr>
          <p:cNvPr id="3" name="Google Shape;282;g31f4ad1edda_0_76">
            <a:extLst>
              <a:ext uri="{FF2B5EF4-FFF2-40B4-BE49-F238E27FC236}">
                <a16:creationId xmlns:a16="http://schemas.microsoft.com/office/drawing/2014/main" id="{B412A565-0037-2F62-B5AC-D1A5A879FAE1}"/>
              </a:ext>
            </a:extLst>
          </p:cNvPr>
          <p:cNvSpPr txBox="1"/>
          <p:nvPr/>
        </p:nvSpPr>
        <p:spPr>
          <a:xfrm>
            <a:off x="247849" y="5388464"/>
            <a:ext cx="9641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LogisticRegression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대부분의 체급에서 가장 높은 성능, 안정적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RandomForest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라이트헤비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헤비급에서 가장 높은 성능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SVM - 가장 낮은 성능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 </a:t>
            </a:r>
            <a:r>
              <a:rPr lang="ko-KR" sz="1800" b="1" dirty="0">
                <a:solidFill>
                  <a:schemeClr val="dk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GNN - </a:t>
            </a:r>
            <a:r>
              <a:rPr lang="ko-KR" sz="1800" b="1" dirty="0" err="1">
                <a:solidFill>
                  <a:schemeClr val="dk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Red</a:t>
            </a:r>
            <a:r>
              <a:rPr lang="ko-KR" sz="1800" b="1" dirty="0">
                <a:solidFill>
                  <a:schemeClr val="dk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승률에 가장 가까운 성능</a:t>
            </a:r>
            <a:endParaRPr sz="1800" b="1" dirty="0">
              <a:solidFill>
                <a:schemeClr val="dk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A8913-43FE-6282-10CF-2EEBCB4DB5E3}"/>
              </a:ext>
            </a:extLst>
          </p:cNvPr>
          <p:cNvSpPr txBox="1"/>
          <p:nvPr/>
        </p:nvSpPr>
        <p:spPr>
          <a:xfrm>
            <a:off x="247849" y="4916829"/>
            <a:ext cx="6099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en" altLang="ko-KR" sz="14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Red_win_ratio</a:t>
            </a:r>
            <a:r>
              <a:rPr lang="en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데이터셋에서의 </a:t>
            </a:r>
            <a:r>
              <a:rPr lang="en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Red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측 승률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55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31ced92d37e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1ced92d37e_0_15"/>
          <p:cNvSpPr txBox="1"/>
          <p:nvPr/>
        </p:nvSpPr>
        <p:spPr>
          <a:xfrm>
            <a:off x="428626" y="860733"/>
            <a:ext cx="209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원인 분석</a:t>
            </a:r>
            <a:endParaRPr sz="1800" b="0" i="0" u="none" strike="noStrike" cap="none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304" name="Google Shape;304;g31ced92d37e_0_15"/>
          <p:cNvCxnSpPr/>
          <p:nvPr/>
        </p:nvCxnSpPr>
        <p:spPr>
          <a:xfrm>
            <a:off x="394705" y="830424"/>
            <a:ext cx="1140270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g31ced92d37e_0_15"/>
          <p:cNvSpPr txBox="1"/>
          <p:nvPr/>
        </p:nvSpPr>
        <p:spPr>
          <a:xfrm>
            <a:off x="394701" y="429850"/>
            <a:ext cx="3148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 결과 분석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7" name="Google Shape;307;g31ced92d37e_0_15"/>
          <p:cNvSpPr txBox="1"/>
          <p:nvPr/>
        </p:nvSpPr>
        <p:spPr>
          <a:xfrm>
            <a:off x="394700" y="1381225"/>
            <a:ext cx="11597400" cy="5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LogisticRegression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가장 높은, 안정적인 성능 보인 이유?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선형적 데이터 패턴에 적합 -&gt;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age_diff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td_def_total_diff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 주요 변수가 선형적 관계인 현 데이터셋에서 효과적 동작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비교적 단순한 모델 -&gt; 작은 크기의 데이터셋에서도 안정적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L2 정규화를 통해 클래스 불균형 해소 -&gt; 안정적 성능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RandomForest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두 개의 체급에서 가장 높은 성능 보인 이유?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decision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tree의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앙상블을 통해 비선형적 상호작용 포착에 유리 -&gt;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lightheavy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heavy에서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높은 성능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SVM - 가장 낮은 성능 보인 이유?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클래스 불균형에 민감 -&gt;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Red와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Blue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승률이 불균형한 현 데이터셋에서 성능 저하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실제로 승률이 비교적 균등한 여자 체급 쪽에서 대체로 더 높은 성능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XGBoost</a:t>
            </a:r>
            <a:endParaRPr lang="en-US" altLang="ko-KR"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decision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tree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기반, 변수 간 비선형적 상호작용 포착에 유리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-&gt;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lightheavy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heavy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women’s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bantam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체급에서 비교적 높은 성능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GNN</a:t>
            </a:r>
            <a:r>
              <a:rPr lang="ko-KR" altLang="en-US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성능</a:t>
            </a:r>
            <a:endParaRPr lang="en-US" altLang="ko-KR"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GNN은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노드 간 관계를 학습하는 모델.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노드 간 </a:t>
            </a:r>
            <a:r>
              <a:rPr lang="ko-KR" altLang="en-US" sz="180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엣지가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충분히 생성되지 않아 정확도가 높지 않은 것으로 보임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f4ad1edda_0_149"/>
          <p:cNvSpPr txBox="1"/>
          <p:nvPr/>
        </p:nvSpPr>
        <p:spPr>
          <a:xfrm>
            <a:off x="394700" y="1523450"/>
            <a:ext cx="11483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노드 단순화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문제 : 과거 선수들의 경기인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train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데이터가 현재 선수들의 경기인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val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데이터에 반영되지 않는다. 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 :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엣지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개수 늘리기, 과거-현재 선수들 간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엣지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생성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선수 1명마다 노드 1개 생성 -&gt; 같은 특징을 가진 선수들을 모아 노드 1개 생성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k_means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clustering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시도 중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99" name="Google Shape;299;g31f4ad1edda_0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1f4ad1edda_0_149"/>
          <p:cNvSpPr txBox="1"/>
          <p:nvPr/>
        </p:nvSpPr>
        <p:spPr>
          <a:xfrm>
            <a:off x="428626" y="860733"/>
            <a:ext cx="209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시도 중인 방안</a:t>
            </a:r>
            <a:endParaRPr sz="1800" b="0" i="0" u="none" strike="noStrike" cap="none" dirty="0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301" name="Google Shape;301;g31f4ad1edda_0_149"/>
          <p:cNvCxnSpPr/>
          <p:nvPr/>
        </p:nvCxnSpPr>
        <p:spPr>
          <a:xfrm>
            <a:off x="394705" y="830424"/>
            <a:ext cx="1140270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g31f4ad1edda_0_149"/>
          <p:cNvSpPr txBox="1"/>
          <p:nvPr/>
        </p:nvSpPr>
        <p:spPr>
          <a:xfrm>
            <a:off x="394701" y="429850"/>
            <a:ext cx="3148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Appendix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04" name="Google Shape;304;g31f4ad1edda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100" y="2864675"/>
            <a:ext cx="5918901" cy="3732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 descr="그래픽, 그린, 스크린샷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7755758" y="1254775"/>
            <a:ext cx="286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1. </a:t>
            </a:r>
            <a:r>
              <a:rPr lang="ko-KR" sz="3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개요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7755758" y="2519559"/>
            <a:ext cx="286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2. </a:t>
            </a:r>
            <a:r>
              <a:rPr lang="ko-KR" sz="3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데이터셋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7755748" y="3784350"/>
            <a:ext cx="349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3. </a:t>
            </a:r>
            <a:r>
              <a:rPr lang="ko-KR" sz="3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구현 및 성능 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7755758" y="5049127"/>
            <a:ext cx="286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4. </a:t>
            </a:r>
            <a:r>
              <a:rPr lang="ko-KR" sz="3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 분석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0" descr="그래픽, 스크린샷, 폰트, 그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"/>
          <p:cNvSpPr txBox="1"/>
          <p:nvPr/>
        </p:nvSpPr>
        <p:spPr>
          <a:xfrm>
            <a:off x="2652319" y="2828836"/>
            <a:ext cx="68873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감사합니다.</a:t>
            </a:r>
            <a:endParaRPr sz="70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 descr="그래픽, 그린, 스크린샷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3"/>
          <p:cNvCxnSpPr/>
          <p:nvPr/>
        </p:nvCxnSpPr>
        <p:spPr>
          <a:xfrm>
            <a:off x="8327355" y="914400"/>
            <a:ext cx="0" cy="5041783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3"/>
          <p:cNvSpPr txBox="1"/>
          <p:nvPr/>
        </p:nvSpPr>
        <p:spPr>
          <a:xfrm>
            <a:off x="6647331" y="1135549"/>
            <a:ext cx="1838129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endParaRPr sz="150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8337346" y="3303037"/>
            <a:ext cx="208582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개요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8327355" y="1035697"/>
            <a:ext cx="1210342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428626" y="860733"/>
            <a:ext cx="20954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목표</a:t>
            </a:r>
            <a:endParaRPr sz="1800" b="0" i="0" u="none" strike="noStrike" cap="none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3" name="Google Shape;113;p4"/>
          <p:cNvCxnSpPr/>
          <p:nvPr/>
        </p:nvCxnSpPr>
        <p:spPr>
          <a:xfrm>
            <a:off x="394705" y="830424"/>
            <a:ext cx="1140259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4"/>
          <p:cNvSpPr txBox="1"/>
          <p:nvPr/>
        </p:nvSpPr>
        <p:spPr>
          <a:xfrm>
            <a:off x="394705" y="429846"/>
            <a:ext cx="1287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개요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51687"/>
            <a:ext cx="11887201" cy="43226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394705" y="5821426"/>
            <a:ext cx="10384500" cy="68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선정 배경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UFC 공식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 경기 예측은 일부 경기에만 제공되는 한계가 있음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선수들의 개인 통계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선수끼리의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관계 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정보를 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고려하는 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새로운 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 모델을 구현</a:t>
            </a:r>
            <a:endParaRPr sz="16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f4ad1edda_0_29"/>
          <p:cNvSpPr txBox="1"/>
          <p:nvPr/>
        </p:nvSpPr>
        <p:spPr>
          <a:xfrm>
            <a:off x="428626" y="1748244"/>
            <a:ext cx="625374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GNN(Graph Neural Network)</a:t>
            </a:r>
            <a:r>
              <a:rPr lang="ko-KR" altLang="en-US" sz="180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을 기반으로 한 </a:t>
            </a:r>
            <a:r>
              <a:rPr lang="en-US" altLang="ko-KR" sz="1800" i="0" u="none" strike="noStrike" cap="none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Link Prediction</a:t>
            </a:r>
            <a:endParaRPr sz="1800" i="0" u="none" strike="noStrike" cap="none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123" name="Google Shape;123;g31f4ad1edda_0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1f4ad1edda_0_29"/>
          <p:cNvSpPr txBox="1"/>
          <p:nvPr/>
        </p:nvSpPr>
        <p:spPr>
          <a:xfrm>
            <a:off x="428626" y="860733"/>
            <a:ext cx="209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방법론</a:t>
            </a:r>
            <a:endParaRPr sz="1800" b="0" i="0" u="none" strike="noStrike" cap="none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25" name="Google Shape;125;g31f4ad1edda_0_29"/>
          <p:cNvCxnSpPr/>
          <p:nvPr/>
        </p:nvCxnSpPr>
        <p:spPr>
          <a:xfrm>
            <a:off x="394705" y="830424"/>
            <a:ext cx="1140270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g31f4ad1edda_0_29"/>
          <p:cNvSpPr txBox="1"/>
          <p:nvPr/>
        </p:nvSpPr>
        <p:spPr>
          <a:xfrm>
            <a:off x="394705" y="429846"/>
            <a:ext cx="1287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개요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 descr="Fig. 16">
            <a:extLst>
              <a:ext uri="{FF2B5EF4-FFF2-40B4-BE49-F238E27FC236}">
                <a16:creationId xmlns:a16="http://schemas.microsoft.com/office/drawing/2014/main" id="{9ADAA2D5-DB7F-7FA0-17DA-2229EA6E4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46"/>
          <a:stretch/>
        </p:blipFill>
        <p:spPr bwMode="auto">
          <a:xfrm>
            <a:off x="462547" y="2390130"/>
            <a:ext cx="3076088" cy="263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;g31f4ad1edda_0_29">
            <a:extLst>
              <a:ext uri="{FF2B5EF4-FFF2-40B4-BE49-F238E27FC236}">
                <a16:creationId xmlns:a16="http://schemas.microsoft.com/office/drawing/2014/main" id="{F9C50284-2FE5-31C2-346F-7A0739B6C664}"/>
              </a:ext>
            </a:extLst>
          </p:cNvPr>
          <p:cNvSpPr txBox="1"/>
          <p:nvPr/>
        </p:nvSpPr>
        <p:spPr>
          <a:xfrm>
            <a:off x="428626" y="5369667"/>
            <a:ext cx="89820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 </a:t>
            </a:r>
            <a:r>
              <a:rPr lang="ko-KR" altLang="en-US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(Random Forest, Logistic Regression, SVM, </a:t>
            </a:r>
            <a:r>
              <a:rPr lang="en-US" alt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XGBoost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성능을 비교</a:t>
            </a:r>
            <a:endParaRPr sz="180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" name="Picture 2" descr="Fig. 16">
            <a:extLst>
              <a:ext uri="{FF2B5EF4-FFF2-40B4-BE49-F238E27FC236}">
                <a16:creationId xmlns:a16="http://schemas.microsoft.com/office/drawing/2014/main" id="{4DCC8F7F-BD40-31A8-1882-FE8A0E931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46"/>
          <a:stretch/>
        </p:blipFill>
        <p:spPr bwMode="auto">
          <a:xfrm>
            <a:off x="6902419" y="2117544"/>
            <a:ext cx="3076088" cy="263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. 16">
            <a:extLst>
              <a:ext uri="{FF2B5EF4-FFF2-40B4-BE49-F238E27FC236}">
                <a16:creationId xmlns:a16="http://schemas.microsoft.com/office/drawing/2014/main" id="{22A81373-230E-AB43-567C-EB8B469E8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2" r="34184"/>
          <a:stretch/>
        </p:blipFill>
        <p:spPr bwMode="auto">
          <a:xfrm>
            <a:off x="3682483" y="2256780"/>
            <a:ext cx="3076088" cy="263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2;g31f4ad1edda_0_29">
            <a:extLst>
              <a:ext uri="{FF2B5EF4-FFF2-40B4-BE49-F238E27FC236}">
                <a16:creationId xmlns:a16="http://schemas.microsoft.com/office/drawing/2014/main" id="{9709EA4B-448D-973A-7C18-5B816DA99140}"/>
              </a:ext>
            </a:extLst>
          </p:cNvPr>
          <p:cNvSpPr txBox="1"/>
          <p:nvPr/>
        </p:nvSpPr>
        <p:spPr>
          <a:xfrm>
            <a:off x="428626" y="4990851"/>
            <a:ext cx="43773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각 선수를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노드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경기를 </a:t>
            </a:r>
            <a:r>
              <a:rPr lang="ko-KR" altLang="en-US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엣지로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표현</a:t>
            </a:r>
            <a:endParaRPr sz="180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31f4ad1edda_0_10" descr="그래픽, 그린, 스크린샷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g31f4ad1edda_0_10"/>
          <p:cNvCxnSpPr/>
          <p:nvPr/>
        </p:nvCxnSpPr>
        <p:spPr>
          <a:xfrm>
            <a:off x="8327355" y="914400"/>
            <a:ext cx="0" cy="50418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g31f4ad1edda_0_10"/>
          <p:cNvSpPr txBox="1"/>
          <p:nvPr/>
        </p:nvSpPr>
        <p:spPr>
          <a:xfrm>
            <a:off x="6647331" y="1135549"/>
            <a:ext cx="1838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sz="150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5" name="Google Shape;135;g31f4ad1edda_0_10"/>
          <p:cNvSpPr txBox="1"/>
          <p:nvPr/>
        </p:nvSpPr>
        <p:spPr>
          <a:xfrm>
            <a:off x="8337346" y="3303037"/>
            <a:ext cx="2085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데이터셋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6" name="Google Shape;136;g31f4ad1edda_0_10"/>
          <p:cNvSpPr/>
          <p:nvPr/>
        </p:nvSpPr>
        <p:spPr>
          <a:xfrm>
            <a:off x="8327355" y="1035697"/>
            <a:ext cx="1210200" cy="1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E70A060-C07B-CF3B-50EB-40A4B3B3FD24}"/>
              </a:ext>
            </a:extLst>
          </p:cNvPr>
          <p:cNvSpPr txBox="1"/>
          <p:nvPr/>
        </p:nvSpPr>
        <p:spPr>
          <a:xfrm>
            <a:off x="5885967" y="2543467"/>
            <a:ext cx="621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" altLang="ko-KR" sz="1800" b="1" i="0" u="none" strike="noStrike" dirty="0">
                <a:solidFill>
                  <a:srgbClr val="20212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Kaggle - UFC Complete Dataset (All events 1996-2024)</a:t>
            </a:r>
            <a:br>
              <a:rPr lang="en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37D85-62CF-F02B-0EE9-56633244DA7C}"/>
              </a:ext>
            </a:extLst>
          </p:cNvPr>
          <p:cNvSpPr txBox="1"/>
          <p:nvPr/>
        </p:nvSpPr>
        <p:spPr>
          <a:xfrm>
            <a:off x="428626" y="860733"/>
            <a:ext cx="2095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데이터셋 설명</a:t>
            </a:r>
            <a:endParaRPr lang="ko-KR" altLang="en-US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58224B-252C-9EE8-016E-D56BBC688592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544019-F1E7-CB4B-8B01-4C96CA7B6454}"/>
              </a:ext>
            </a:extLst>
          </p:cNvPr>
          <p:cNvSpPr txBox="1">
            <a:spLocks/>
          </p:cNvSpPr>
          <p:nvPr/>
        </p:nvSpPr>
        <p:spPr>
          <a:xfrm>
            <a:off x="394704" y="429846"/>
            <a:ext cx="1825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</a:t>
            </a:r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데이터셋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2BB504C-BA42-9F7E-744E-32E47BAD2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59FC14-B677-98B3-C743-62FEFF89E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7" y="2302676"/>
            <a:ext cx="5194691" cy="2763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6A4B1-EBC4-B1D4-D455-D046F007B744}"/>
              </a:ext>
            </a:extLst>
          </p:cNvPr>
          <p:cNvSpPr txBox="1"/>
          <p:nvPr/>
        </p:nvSpPr>
        <p:spPr>
          <a:xfrm>
            <a:off x="478251" y="5197451"/>
            <a:ext cx="52295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100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5"/>
              </a:rPr>
              <a:t>https://www.kaggle.com/datasets/maksbasher/ufc-complete-dataset-all-events-1996-2024?resource=download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B5385-E355-EF42-1130-F668BEFECA22}"/>
              </a:ext>
            </a:extLst>
          </p:cNvPr>
          <p:cNvSpPr txBox="1"/>
          <p:nvPr/>
        </p:nvSpPr>
        <p:spPr>
          <a:xfrm>
            <a:off x="5885967" y="3039065"/>
            <a:ext cx="6219404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1)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Completed events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경기 이름 및 날짜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장소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2)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Fighter stats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선수들의 통계 정보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3)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Large dataset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모든 </a:t>
            </a:r>
            <a:r>
              <a:rPr lang="en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UFC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대회에서 발생한 각 경기 별 선수들의 통계 자료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각 경기자의 통계 차이를 계산한 정보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경기 정보 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총 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95 feature,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7439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경기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905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320cf22e5c4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20cf22e5c4_0_5"/>
          <p:cNvSpPr txBox="1"/>
          <p:nvPr/>
        </p:nvSpPr>
        <p:spPr>
          <a:xfrm>
            <a:off x="428625" y="860733"/>
            <a:ext cx="274319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Large dataset</a:t>
            </a:r>
            <a:r>
              <a:rPr lang="ko-KR" sz="1600" dirty="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설명</a:t>
            </a:r>
            <a:endParaRPr sz="1800" b="0" i="0" u="none" strike="noStrike" cap="none" dirty="0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57" name="Google Shape;157;g320cf22e5c4_0_5"/>
          <p:cNvCxnSpPr/>
          <p:nvPr/>
        </p:nvCxnSpPr>
        <p:spPr>
          <a:xfrm>
            <a:off x="394705" y="830424"/>
            <a:ext cx="1140270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g320cf22e5c4_0_5"/>
          <p:cNvSpPr txBox="1"/>
          <p:nvPr/>
        </p:nvSpPr>
        <p:spPr>
          <a:xfrm>
            <a:off x="394699" y="429850"/>
            <a:ext cx="1570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데이터셋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0" name="Google Shape;160;g320cf22e5c4_0_5"/>
          <p:cNvSpPr txBox="1"/>
          <p:nvPr/>
        </p:nvSpPr>
        <p:spPr>
          <a:xfrm>
            <a:off x="617050" y="1487948"/>
            <a:ext cx="8413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경기 정보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해당하는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feature (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red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fighter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blue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fighter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,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winner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,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weight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class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2" name="Google Shape;162;g320cf22e5c4_0_5"/>
          <p:cNvSpPr txBox="1"/>
          <p:nvPr/>
        </p:nvSpPr>
        <p:spPr>
          <a:xfrm>
            <a:off x="721825" y="5381707"/>
            <a:ext cx="1091824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통상적으로 격투기 종목은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red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fighter가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챔피언,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blue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fighter가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도전자를 의미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하므로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Red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승리 비율이 높음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(66%)</a:t>
            </a:r>
          </a:p>
          <a:p>
            <a:pPr marL="0" marR="0" indent="0" algn="l" rtl="0" fontAlgn="t">
              <a:lnSpc>
                <a:spcPct val="150000"/>
              </a:lnSpc>
            </a:pP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총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체급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Lightweight</a:t>
            </a:r>
            <a:r>
              <a:rPr lang="en-US" altLang="ko-KR" sz="1800" dirty="0"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  <a:r>
              <a:rPr lang="ko-KR" altLang="en-US" sz="18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Welterweight</a:t>
            </a:r>
            <a:r>
              <a:rPr lang="en-US" altLang="ko-KR" sz="1800" dirty="0"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  <a:r>
              <a:rPr lang="ko-KR" altLang="en-US" sz="18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Middleweight</a:t>
            </a:r>
            <a:r>
              <a:rPr lang="en-US" altLang="ko-KR" sz="1800" dirty="0"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  <a:r>
              <a:rPr lang="ko-KR" altLang="en-US" sz="18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Light heavyweight</a:t>
            </a:r>
            <a:r>
              <a:rPr lang="ko-KR" altLang="en-US" sz="1800" b="0" i="0" u="none" strike="noStrike" dirty="0">
                <a:solidFill>
                  <a:schemeClr val="dk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800" b="0" i="0" u="none" strike="noStrike" dirty="0">
                <a:solidFill>
                  <a:schemeClr val="dk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" altLang="ko-KR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D2994-A1F4-B061-B55B-2EA920FF3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25" y="2088123"/>
            <a:ext cx="7772400" cy="3155044"/>
          </a:xfrm>
          <a:prstGeom prst="rect">
            <a:avLst/>
          </a:prstGeom>
        </p:spPr>
      </p:pic>
      <p:sp>
        <p:nvSpPr>
          <p:cNvPr id="4" name="Google Shape;272;g31f4cbce97e_0_0">
            <a:extLst>
              <a:ext uri="{FF2B5EF4-FFF2-40B4-BE49-F238E27FC236}">
                <a16:creationId xmlns:a16="http://schemas.microsoft.com/office/drawing/2014/main" id="{9399A714-6F28-8C14-0252-733E7CD2E6BF}"/>
              </a:ext>
            </a:extLst>
          </p:cNvPr>
          <p:cNvSpPr/>
          <p:nvPr/>
        </p:nvSpPr>
        <p:spPr>
          <a:xfrm>
            <a:off x="5374050" y="2102065"/>
            <a:ext cx="1560150" cy="183176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20cf22e5c4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213" y="6440415"/>
            <a:ext cx="1244082" cy="297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g320cf22e5c4_0_18"/>
          <p:cNvCxnSpPr/>
          <p:nvPr/>
        </p:nvCxnSpPr>
        <p:spPr>
          <a:xfrm>
            <a:off x="394705" y="830424"/>
            <a:ext cx="11402700" cy="0"/>
          </a:xfrm>
          <a:prstGeom prst="straightConnector1">
            <a:avLst/>
          </a:prstGeom>
          <a:noFill/>
          <a:ln w="25400" cap="flat" cmpd="sng">
            <a:solidFill>
              <a:srgbClr val="2641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g320cf22e5c4_0_18"/>
          <p:cNvSpPr txBox="1"/>
          <p:nvPr/>
        </p:nvSpPr>
        <p:spPr>
          <a:xfrm>
            <a:off x="394699" y="429850"/>
            <a:ext cx="1570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데이터셋</a:t>
            </a:r>
            <a:endParaRPr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156;g320cf22e5c4_0_5">
            <a:extLst>
              <a:ext uri="{FF2B5EF4-FFF2-40B4-BE49-F238E27FC236}">
                <a16:creationId xmlns:a16="http://schemas.microsoft.com/office/drawing/2014/main" id="{054CCC69-1836-ADBA-5CA9-DB5DB4519564}"/>
              </a:ext>
            </a:extLst>
          </p:cNvPr>
          <p:cNvSpPr txBox="1"/>
          <p:nvPr/>
        </p:nvSpPr>
        <p:spPr>
          <a:xfrm>
            <a:off x="428625" y="860733"/>
            <a:ext cx="274319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Large dataset</a:t>
            </a:r>
            <a:r>
              <a:rPr lang="ko-KR" sz="1600" dirty="0">
                <a:solidFill>
                  <a:srgbClr val="26413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설명</a:t>
            </a:r>
            <a:endParaRPr sz="1800" b="0" i="0" u="none" strike="noStrike" cap="none" dirty="0">
              <a:solidFill>
                <a:srgbClr val="26413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Google Shape;160;g320cf22e5c4_0_5">
            <a:extLst>
              <a:ext uri="{FF2B5EF4-FFF2-40B4-BE49-F238E27FC236}">
                <a16:creationId xmlns:a16="http://schemas.microsoft.com/office/drawing/2014/main" id="{A03F6CC6-EAAF-F2C1-47F7-C47E1E3C4EFD}"/>
              </a:ext>
            </a:extLst>
          </p:cNvPr>
          <p:cNvSpPr txBox="1"/>
          <p:nvPr/>
        </p:nvSpPr>
        <p:spPr>
          <a:xfrm>
            <a:off x="617049" y="1362819"/>
            <a:ext cx="1076671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개인의 능력치</a:t>
            </a:r>
            <a:r>
              <a:rPr lang="en-US" altLang="ko-KR" sz="18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커리어 기록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해</a:t>
            </a:r>
            <a:r>
              <a:rPr 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당하는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feature -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age, height, weight, </a:t>
            </a:r>
            <a:r>
              <a:rPr lang="en-US" altLang="ko-KR" sz="1800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SLpM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분당 유효타격 횟수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endParaRPr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DC9C4-ACF2-CD3A-7717-8840ADDDCB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690"/>
          <a:stretch/>
        </p:blipFill>
        <p:spPr>
          <a:xfrm>
            <a:off x="617049" y="1824454"/>
            <a:ext cx="7772400" cy="1826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D37302-62D1-400C-CCC9-D9AA883835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442"/>
          <a:stretch/>
        </p:blipFill>
        <p:spPr>
          <a:xfrm>
            <a:off x="8360575" y="1824562"/>
            <a:ext cx="3099318" cy="1826589"/>
          </a:xfrm>
          <a:prstGeom prst="rect">
            <a:avLst/>
          </a:prstGeom>
        </p:spPr>
      </p:pic>
      <p:sp>
        <p:nvSpPr>
          <p:cNvPr id="7" name="Google Shape;160;g320cf22e5c4_0_5">
            <a:extLst>
              <a:ext uri="{FF2B5EF4-FFF2-40B4-BE49-F238E27FC236}">
                <a16:creationId xmlns:a16="http://schemas.microsoft.com/office/drawing/2014/main" id="{7F1FDF7E-92E4-3015-28F6-B54FC93396E2}"/>
              </a:ext>
            </a:extLst>
          </p:cNvPr>
          <p:cNvSpPr txBox="1"/>
          <p:nvPr/>
        </p:nvSpPr>
        <p:spPr>
          <a:xfrm>
            <a:off x="617049" y="3837404"/>
            <a:ext cx="11402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3)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경기 중 동적으로 생성되는 경기 정보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해당하는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feature</a:t>
            </a:r>
            <a:r>
              <a:rPr lang="en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 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경기 내 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knockdown 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횟수</a:t>
            </a:r>
            <a:r>
              <a:rPr lang="en-US" altLang="ko-KR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스트라이크 시도 횟수 등</a:t>
            </a:r>
            <a:endParaRPr lang="en-US" altLang="ko-KR" sz="18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4D3794-501B-9004-9D55-371D90E2A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5" y="4327579"/>
            <a:ext cx="7772400" cy="18611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A30D1F-1223-43BA-7FB6-76B4AB985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9801" y="4336243"/>
            <a:ext cx="3134550" cy="18522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1110</Words>
  <Application>Microsoft Macintosh PowerPoint</Application>
  <PresentationFormat>와이드스크린</PresentationFormat>
  <Paragraphs>255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Pretendard SemiBold</vt:lpstr>
      <vt:lpstr>Pretendard Medium</vt:lpstr>
      <vt:lpstr>Pretendard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임재열</dc:creator>
  <cp:lastModifiedBy>홍여원</cp:lastModifiedBy>
  <cp:revision>9</cp:revision>
  <dcterms:created xsi:type="dcterms:W3CDTF">2023-03-29T06:32:12Z</dcterms:created>
  <dcterms:modified xsi:type="dcterms:W3CDTF">2024-12-08T03:49:13Z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0x01010023EB85733FE23B4897BBEF11A21F6898</vt:lpwstr>
  </property>
</Properties>
</file>